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15" autoAdjust="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61AE-CE03-46BB-A07C-31E74919CCA9}" type="datetimeFigureOut">
              <a:rPr lang="it-IT" smtClean="0"/>
              <a:t>14/09/2017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D37FCF-D72C-4F48-97E6-5C26EFE13E7A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61AE-CE03-46BB-A07C-31E74919CCA9}" type="datetimeFigureOut">
              <a:rPr lang="it-IT" smtClean="0"/>
              <a:t>14/09/2017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7FCF-D72C-4F48-97E6-5C26EFE13E7A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D37FCF-D72C-4F48-97E6-5C26EFE13E7A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61AE-CE03-46BB-A07C-31E74919CCA9}" type="datetimeFigureOut">
              <a:rPr lang="it-IT" smtClean="0"/>
              <a:t>14/09/2017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61AE-CE03-46BB-A07C-31E74919CCA9}" type="datetimeFigureOut">
              <a:rPr lang="it-IT" smtClean="0"/>
              <a:t>14/09/2017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D37FCF-D72C-4F48-97E6-5C26EFE13E7A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61AE-CE03-46BB-A07C-31E74919CCA9}" type="datetimeFigureOut">
              <a:rPr lang="it-IT" smtClean="0"/>
              <a:t>14/09/2017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D37FCF-D72C-4F48-97E6-5C26EFE13E7A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0B761AE-CE03-46BB-A07C-31E74919CCA9}" type="datetimeFigureOut">
              <a:rPr lang="it-IT" smtClean="0"/>
              <a:t>14/09/2017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7FCF-D72C-4F48-97E6-5C26EFE13E7A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61AE-CE03-46BB-A07C-31E74919CCA9}" type="datetimeFigureOut">
              <a:rPr lang="it-IT" smtClean="0"/>
              <a:t>14/09/2017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D37FCF-D72C-4F48-97E6-5C26EFE13E7A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61AE-CE03-46BB-A07C-31E74919CCA9}" type="datetimeFigureOut">
              <a:rPr lang="it-IT" smtClean="0"/>
              <a:t>14/09/2017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D37FCF-D72C-4F48-97E6-5C26EFE13E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61AE-CE03-46BB-A07C-31E74919CCA9}" type="datetimeFigureOut">
              <a:rPr lang="it-IT" smtClean="0"/>
              <a:t>14/09/2017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D37FCF-D72C-4F48-97E6-5C26EFE13E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D37FCF-D72C-4F48-97E6-5C26EFE13E7A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61AE-CE03-46BB-A07C-31E74919CCA9}" type="datetimeFigureOut">
              <a:rPr lang="it-IT" smtClean="0"/>
              <a:t>14/09/2017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D37FCF-D72C-4F48-97E6-5C26EFE13E7A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0B761AE-CE03-46BB-A07C-31E74919CCA9}" type="datetimeFigureOut">
              <a:rPr lang="it-IT" smtClean="0"/>
              <a:t>14/09/2017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0B761AE-CE03-46BB-A07C-31E74919CCA9}" type="datetimeFigureOut">
              <a:rPr lang="it-IT" smtClean="0"/>
              <a:t>14/09/2017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D37FCF-D72C-4F48-97E6-5C26EFE13E7A}" type="slidenum">
              <a:rPr lang="it-IT" smtClean="0"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r>
              <a:rPr lang="it-IT" sz="2400" dirty="0" smtClean="0"/>
              <a:t>La documentazione:</a:t>
            </a:r>
          </a:p>
          <a:p>
            <a:r>
              <a:rPr lang="it-IT" sz="2400" b="1" i="1" dirty="0"/>
              <a:t>s</a:t>
            </a:r>
            <a:r>
              <a:rPr lang="it-IT" sz="2400" b="1" i="1" dirty="0" smtClean="0"/>
              <a:t>trumenti e tempi</a:t>
            </a:r>
            <a:endParaRPr lang="it-IT" sz="2400" b="1" i="1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152127"/>
          </a:xfrm>
        </p:spPr>
        <p:txBody>
          <a:bodyPr>
            <a:normAutofit/>
          </a:bodyPr>
          <a:lstStyle/>
          <a:p>
            <a:r>
              <a:rPr lang="it-IT" dirty="0" smtClean="0"/>
              <a:t>Piani di Studio Personalizzati</a:t>
            </a:r>
            <a:br>
              <a:rPr lang="it-IT" dirty="0" smtClean="0"/>
            </a:br>
            <a:r>
              <a:rPr lang="it-IT" sz="2700" dirty="0" smtClean="0"/>
              <a:t>scuola dell’infanzia e scuola primaria</a:t>
            </a:r>
            <a:endParaRPr lang="it-IT" sz="2700" dirty="0"/>
          </a:p>
        </p:txBody>
      </p:sp>
    </p:spTree>
    <p:extLst>
      <p:ext uri="{BB962C8B-B14F-4D97-AF65-F5344CB8AC3E}">
        <p14:creationId xmlns:p14="http://schemas.microsoft.com/office/powerpoint/2010/main" val="2494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dirty="0" smtClean="0"/>
              <a:t>Fase iniziale o </a:t>
            </a:r>
            <a:r>
              <a:rPr lang="it-IT" sz="4000" dirty="0" err="1" smtClean="0"/>
              <a:t>pre</a:t>
            </a:r>
            <a:r>
              <a:rPr lang="it-IT" sz="4000" dirty="0" smtClean="0"/>
              <a:t>-attiva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it-IT" sz="3600" b="1" dirty="0" smtClean="0"/>
              <a:t>POF </a:t>
            </a:r>
            <a:r>
              <a:rPr lang="it-IT" sz="3200" b="1" dirty="0" smtClean="0"/>
              <a:t>d’intersezione o interclasse: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Mappa di sintesi </a:t>
            </a:r>
            <a:r>
              <a:rPr lang="it-IT" sz="2400" i="1" dirty="0" smtClean="0">
                <a:solidFill>
                  <a:srgbClr val="FF0000"/>
                </a:solidFill>
              </a:rPr>
              <a:t>(non meno di tre UA)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Pianificazione delle UA: </a:t>
            </a:r>
            <a:r>
              <a:rPr lang="it-IT" sz="2400" dirty="0" smtClean="0">
                <a:solidFill>
                  <a:srgbClr val="FF0000"/>
                </a:solidFill>
              </a:rPr>
              <a:t>(</a:t>
            </a:r>
            <a:r>
              <a:rPr lang="it-IT" sz="2400" i="1" dirty="0" smtClean="0">
                <a:solidFill>
                  <a:srgbClr val="FF0000"/>
                </a:solidFill>
              </a:rPr>
              <a:t>titoli, </a:t>
            </a:r>
            <a:r>
              <a:rPr lang="it-IT" sz="2400" i="1" dirty="0" err="1" smtClean="0">
                <a:solidFill>
                  <a:srgbClr val="FF0000"/>
                </a:solidFill>
              </a:rPr>
              <a:t>ob</a:t>
            </a:r>
            <a:r>
              <a:rPr lang="it-IT" sz="2400" i="1" dirty="0" smtClean="0">
                <a:solidFill>
                  <a:srgbClr val="FF0000"/>
                </a:solidFill>
              </a:rPr>
              <a:t>. formativi, tempi</a:t>
            </a:r>
            <a:r>
              <a:rPr lang="it-IT" sz="2400" dirty="0" smtClean="0">
                <a:solidFill>
                  <a:srgbClr val="FF0000"/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542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Fase in itinere o attiva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it-IT" sz="3600" b="1" dirty="0" smtClean="0"/>
              <a:t>Unità di apprendimento</a:t>
            </a:r>
            <a:r>
              <a:rPr lang="it-IT" dirty="0" smtClean="0"/>
              <a:t>: </a:t>
            </a:r>
            <a:r>
              <a:rPr lang="it-IT" sz="2000" dirty="0" smtClean="0"/>
              <a:t>documentazione</a:t>
            </a:r>
          </a:p>
          <a:p>
            <a:pPr marL="0" indent="0" algn="ctr">
              <a:buNone/>
            </a:pPr>
            <a:r>
              <a:rPr lang="it-IT" sz="2200" b="1" i="1" dirty="0">
                <a:solidFill>
                  <a:srgbClr val="FF0000"/>
                </a:solidFill>
              </a:rPr>
              <a:t>(per </a:t>
            </a:r>
            <a:r>
              <a:rPr lang="it-IT" sz="2200" b="1" i="1" dirty="0" smtClean="0">
                <a:solidFill>
                  <a:srgbClr val="FF0000"/>
                </a:solidFill>
              </a:rPr>
              <a:t>l’intersezione - l’interclasse)</a:t>
            </a:r>
            <a:endParaRPr lang="it-IT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2400" b="1" dirty="0" smtClean="0"/>
              <a:t>Frontespizio</a:t>
            </a:r>
            <a:r>
              <a:rPr lang="it-IT" sz="2400" dirty="0" smtClean="0"/>
              <a:t>: periodo di sviluppo, titolo, </a:t>
            </a:r>
            <a:r>
              <a:rPr lang="it-IT" sz="2400" dirty="0" err="1" smtClean="0"/>
              <a:t>ob</a:t>
            </a:r>
            <a:r>
              <a:rPr lang="it-IT" sz="2400" dirty="0" smtClean="0"/>
              <a:t>. formativi trasversali</a:t>
            </a:r>
            <a:endParaRPr lang="it-IT" sz="2000" b="1" i="1" dirty="0" smtClean="0"/>
          </a:p>
          <a:p>
            <a:pPr>
              <a:buFont typeface="Wingdings" pitchFamily="2" charset="2"/>
              <a:buChar char="Ø"/>
            </a:pPr>
            <a:r>
              <a:rPr lang="it-IT" sz="2400" b="1" dirty="0" smtClean="0"/>
              <a:t>Sviluppo</a:t>
            </a:r>
            <a:r>
              <a:rPr lang="it-IT" sz="2400" dirty="0" smtClean="0"/>
              <a:t>: competenze chiave, conoscenze, abilità, </a:t>
            </a:r>
            <a:r>
              <a:rPr lang="it-IT" sz="2400" dirty="0" smtClean="0"/>
              <a:t>competenze campi di esperienza o </a:t>
            </a:r>
            <a:r>
              <a:rPr lang="it-IT" sz="2400" dirty="0" smtClean="0"/>
              <a:t>disciplinari attese</a:t>
            </a:r>
            <a:r>
              <a:rPr lang="it-IT" sz="2000" b="1" dirty="0" smtClean="0"/>
              <a:t> </a:t>
            </a:r>
          </a:p>
          <a:p>
            <a:pPr marL="0" indent="0" algn="ctr">
              <a:buNone/>
            </a:pPr>
            <a:endParaRPr lang="it-IT" sz="2000" b="1" i="1" dirty="0" smtClean="0"/>
          </a:p>
          <a:p>
            <a:pPr marL="0" indent="0" algn="ctr">
              <a:buNone/>
            </a:pPr>
            <a:r>
              <a:rPr lang="it-IT" sz="2000" b="1" i="1" dirty="0" smtClean="0">
                <a:solidFill>
                  <a:srgbClr val="FF0000"/>
                </a:solidFill>
              </a:rPr>
              <a:t>(per ciascuna sezione o classe)</a:t>
            </a:r>
            <a:endParaRPr lang="it-IT" sz="2000" b="1" i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2800" b="1" dirty="0" smtClean="0"/>
              <a:t>Diario di bordo </a:t>
            </a:r>
            <a:r>
              <a:rPr lang="it-IT" sz="2000" b="1" i="1" dirty="0" smtClean="0"/>
              <a:t>( in itinere sul registro di sezione o di classe)</a:t>
            </a:r>
          </a:p>
          <a:p>
            <a:pPr>
              <a:buFont typeface="Wingdings" pitchFamily="2" charset="2"/>
              <a:buChar char="Ø"/>
            </a:pPr>
            <a:r>
              <a:rPr lang="it-IT" sz="2400" b="1" dirty="0" smtClean="0"/>
              <a:t>Griglia per la valutazione</a:t>
            </a:r>
            <a:r>
              <a:rPr lang="it-IT" sz="2000" b="1" dirty="0" smtClean="0"/>
              <a:t> </a:t>
            </a:r>
            <a:r>
              <a:rPr lang="it-IT" sz="2000" b="1" i="1" dirty="0" smtClean="0"/>
              <a:t>(relativa agli alunni di ciascuna sezione o classe)</a:t>
            </a:r>
            <a:endParaRPr lang="it-IT" sz="2000" b="1" i="1" dirty="0"/>
          </a:p>
        </p:txBody>
      </p:sp>
    </p:spTree>
    <p:extLst>
      <p:ext uri="{BB962C8B-B14F-4D97-AF65-F5344CB8AC3E}">
        <p14:creationId xmlns:p14="http://schemas.microsoft.com/office/powerpoint/2010/main" val="168559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Documentazione di fine anno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t-IT" dirty="0" smtClean="0"/>
          </a:p>
          <a:p>
            <a:pPr>
              <a:buFont typeface="Wingdings" pitchFamily="2" charset="2"/>
              <a:buChar char="Ø"/>
            </a:pPr>
            <a:r>
              <a:rPr lang="it-IT" b="1" dirty="0" smtClean="0"/>
              <a:t>Registro</a:t>
            </a:r>
            <a:r>
              <a:rPr lang="it-IT" dirty="0" smtClean="0"/>
              <a:t> </a:t>
            </a:r>
            <a:r>
              <a:rPr lang="it-IT" sz="2200" dirty="0" smtClean="0">
                <a:solidFill>
                  <a:srgbClr val="FF0000"/>
                </a:solidFill>
              </a:rPr>
              <a:t>di sezione o di classe</a:t>
            </a:r>
          </a:p>
          <a:p>
            <a:pPr>
              <a:buFont typeface="Wingdings" pitchFamily="2" charset="2"/>
              <a:buChar char="Ø"/>
            </a:pPr>
            <a:r>
              <a:rPr lang="it-IT" b="1" dirty="0" smtClean="0"/>
              <a:t>Dossier dei Piani di Studio Personalizzati </a:t>
            </a:r>
            <a:r>
              <a:rPr lang="it-IT" dirty="0" smtClean="0"/>
              <a:t>contenente: </a:t>
            </a:r>
          </a:p>
          <a:p>
            <a:pPr marL="514350" indent="-514350">
              <a:buFont typeface="+mj-lt"/>
              <a:buAutoNum type="alphaLcParenR"/>
            </a:pPr>
            <a:r>
              <a:rPr lang="it-IT" sz="2400" i="1" dirty="0" smtClean="0"/>
              <a:t>P.O.F. d’intersezione o d’interclasse,</a:t>
            </a:r>
          </a:p>
          <a:p>
            <a:pPr marL="514350" indent="-514350">
              <a:buFont typeface="+mj-lt"/>
              <a:buAutoNum type="alphaLcParenR"/>
            </a:pPr>
            <a:r>
              <a:rPr lang="it-IT" sz="2400" i="1" dirty="0" smtClean="0"/>
              <a:t>Pianificazione,</a:t>
            </a:r>
          </a:p>
          <a:p>
            <a:pPr marL="514350" indent="-514350">
              <a:buFont typeface="+mj-lt"/>
              <a:buAutoNum type="alphaLcParenR"/>
            </a:pPr>
            <a:r>
              <a:rPr lang="it-IT" sz="2400" i="1" dirty="0" smtClean="0"/>
              <a:t>U.A. documentata nella fase attiva</a:t>
            </a:r>
            <a:endParaRPr lang="it-IT" sz="2000" i="1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lphaLcParenR"/>
            </a:pPr>
            <a:r>
              <a:rPr lang="it-IT" sz="2400" i="1" dirty="0" smtClean="0"/>
              <a:t> Elenco </a:t>
            </a:r>
            <a:r>
              <a:rPr lang="it-IT" sz="2400" i="1" dirty="0"/>
              <a:t>alunni </a:t>
            </a:r>
            <a:r>
              <a:rPr lang="it-IT" sz="2400" i="1" dirty="0" smtClean="0"/>
              <a:t>della sezione o classe</a:t>
            </a:r>
          </a:p>
          <a:p>
            <a:pPr marL="457200" indent="-457200">
              <a:buFont typeface="+mj-lt"/>
              <a:buAutoNum type="alphaLcParenR"/>
            </a:pPr>
            <a:r>
              <a:rPr lang="it-IT" sz="2400" i="1" dirty="0" smtClean="0"/>
              <a:t>Griglie di valutazione</a:t>
            </a:r>
          </a:p>
          <a:p>
            <a:pPr marL="457200" indent="-457200">
              <a:buFont typeface="+mj-lt"/>
              <a:buAutoNum type="alphaLcParenR"/>
            </a:pPr>
            <a:r>
              <a:rPr lang="it-IT" sz="2400" i="1" dirty="0" smtClean="0"/>
              <a:t>Elenco docenti di sezione o di classe</a:t>
            </a:r>
          </a:p>
          <a:p>
            <a:pPr marL="0" indent="0" algn="ctr">
              <a:buNone/>
            </a:pPr>
            <a:r>
              <a:rPr lang="it-IT" sz="2400" i="1" dirty="0" smtClean="0">
                <a:solidFill>
                  <a:srgbClr val="FF0000"/>
                </a:solidFill>
              </a:rPr>
              <a:t>(</a:t>
            </a:r>
            <a:r>
              <a:rPr lang="it-IT" sz="2400" i="1" dirty="0" err="1" smtClean="0">
                <a:solidFill>
                  <a:srgbClr val="FF0000"/>
                </a:solidFill>
              </a:rPr>
              <a:t>a,b,c</a:t>
            </a:r>
            <a:r>
              <a:rPr lang="it-IT" sz="2400" i="1" dirty="0">
                <a:solidFill>
                  <a:srgbClr val="FF0000"/>
                </a:solidFill>
              </a:rPr>
              <a:t> </a:t>
            </a:r>
            <a:r>
              <a:rPr lang="it-IT" sz="2400" i="1" dirty="0" smtClean="0">
                <a:solidFill>
                  <a:srgbClr val="FF0000"/>
                </a:solidFill>
              </a:rPr>
              <a:t>comune all’intersezione o all’interclasse</a:t>
            </a:r>
          </a:p>
          <a:p>
            <a:pPr marL="0" indent="0" algn="ctr">
              <a:buNone/>
            </a:pPr>
            <a:r>
              <a:rPr lang="it-IT" sz="2400" i="1" dirty="0">
                <a:solidFill>
                  <a:srgbClr val="FF0000"/>
                </a:solidFill>
              </a:rPr>
              <a:t> </a:t>
            </a:r>
            <a:r>
              <a:rPr lang="it-IT" sz="2400" i="1" dirty="0" smtClean="0">
                <a:solidFill>
                  <a:srgbClr val="FF0000"/>
                </a:solidFill>
              </a:rPr>
              <a:t>d, e, f  riferiti a ciascuna sezione o classe)</a:t>
            </a:r>
          </a:p>
          <a:p>
            <a:pPr>
              <a:buFont typeface="Wingdings" pitchFamily="2" charset="2"/>
              <a:buChar char="Ø"/>
            </a:pPr>
            <a:endParaRPr lang="it-IT" sz="2400" b="1" i="1" dirty="0" smtClean="0"/>
          </a:p>
          <a:p>
            <a:pPr>
              <a:buFont typeface="Wingdings" pitchFamily="2" charset="2"/>
              <a:buChar char="Ø"/>
            </a:pPr>
            <a:r>
              <a:rPr lang="it-IT" sz="2400" b="1" i="1" dirty="0" smtClean="0"/>
              <a:t>Registro delle riunioni dell’equipe pedagogica</a:t>
            </a:r>
          </a:p>
        </p:txBody>
      </p:sp>
    </p:spTree>
    <p:extLst>
      <p:ext uri="{BB962C8B-B14F-4D97-AF65-F5344CB8AC3E}">
        <p14:creationId xmlns:p14="http://schemas.microsoft.com/office/powerpoint/2010/main" val="122856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103</TotalTime>
  <Words>190</Words>
  <Application>Microsoft Office PowerPoint</Application>
  <PresentationFormat>Presentazione su schermo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Città</vt:lpstr>
      <vt:lpstr>Piani di Studio Personalizzati scuola dell’infanzia e scuola primaria</vt:lpstr>
      <vt:lpstr>                 Fase iniziale o pre-attiva</vt:lpstr>
      <vt:lpstr>Fase in itinere o attiva</vt:lpstr>
      <vt:lpstr>Documentazione di fine anno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Piani di Studio Personalizzati</dc:title>
  <dc:creator>pc1129mc</dc:creator>
  <cp:lastModifiedBy>pc1129mc</cp:lastModifiedBy>
  <cp:revision>15</cp:revision>
  <dcterms:created xsi:type="dcterms:W3CDTF">2017-09-08T14:12:44Z</dcterms:created>
  <dcterms:modified xsi:type="dcterms:W3CDTF">2017-09-14T16:37:04Z</dcterms:modified>
</cp:coreProperties>
</file>